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60" r:id="rId4"/>
    <p:sldId id="261" r:id="rId5"/>
    <p:sldId id="269" r:id="rId6"/>
    <p:sldId id="270" r:id="rId7"/>
    <p:sldId id="271" r:id="rId8"/>
    <p:sldId id="274" r:id="rId9"/>
    <p:sldId id="265" r:id="rId10"/>
    <p:sldId id="266" r:id="rId11"/>
    <p:sldId id="263" r:id="rId12"/>
    <p:sldId id="288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7831" autoAdjust="0"/>
  </p:normalViewPr>
  <p:slideViewPr>
    <p:cSldViewPr>
      <p:cViewPr varScale="1">
        <p:scale>
          <a:sx n="122" d="100"/>
          <a:sy n="122" d="100"/>
        </p:scale>
        <p:origin x="4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forest, a general rule is that you will be off by 10% (i.e. if you go 1000 meters, you’ll be off by 100meters!).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SOHCAHTOA</a:t>
            </a:r>
          </a:p>
          <a:p>
            <a:r>
              <a:rPr lang="en-US" dirty="0" smtClean="0"/>
              <a:t>Sin(theta)=dx/D</a:t>
            </a:r>
          </a:p>
          <a:p>
            <a:r>
              <a:rPr lang="en-US" dirty="0" smtClean="0"/>
              <a:t>Cos(theta)=</a:t>
            </a:r>
            <a:r>
              <a:rPr lang="en-US" dirty="0" err="1" smtClean="0"/>
              <a:t>dy</a:t>
            </a:r>
            <a:r>
              <a:rPr lang="en-US" dirty="0" smtClean="0"/>
              <a:t>/D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-orienteering.org/old/lesson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evinestela/land-navigation-with-map-and-compass-2417124?next_slideshow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gnetic_declin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and Range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When a GPS only won’t do:</a:t>
            </a:r>
          </a:p>
          <a:p>
            <a:pPr lvl="1"/>
            <a:r>
              <a:rPr lang="en-US" dirty="0" smtClean="0"/>
              <a:t>Forestry canopies</a:t>
            </a:r>
          </a:p>
          <a:p>
            <a:pPr lvl="1"/>
            <a:r>
              <a:rPr lang="en-US" dirty="0" smtClean="0"/>
              <a:t>Canyons (no reception or can’t reach)</a:t>
            </a:r>
          </a:p>
          <a:p>
            <a:pPr lvl="1"/>
            <a:r>
              <a:rPr lang="en-US" dirty="0" smtClean="0"/>
              <a:t>Underwater</a:t>
            </a:r>
          </a:p>
          <a:p>
            <a:pPr lvl="1"/>
            <a:r>
              <a:rPr lang="en-US" dirty="0" smtClean="0"/>
              <a:t>Small areas when you don’t have a sub-meter GPS</a:t>
            </a:r>
          </a:p>
          <a:p>
            <a:pPr lvl="1"/>
            <a:r>
              <a:rPr lang="en-US" dirty="0" smtClean="0"/>
              <a:t>You can see but can’t get to the features</a:t>
            </a:r>
          </a:p>
          <a:p>
            <a:pPr lvl="2"/>
            <a:r>
              <a:rPr lang="en-US" dirty="0" smtClean="0"/>
              <a:t>Bottom of a canyon</a:t>
            </a:r>
          </a:p>
          <a:p>
            <a:pPr lvl="2"/>
            <a:r>
              <a:rPr lang="en-US" dirty="0" smtClean="0"/>
              <a:t>Across a stream</a:t>
            </a:r>
          </a:p>
          <a:p>
            <a:pPr lvl="2"/>
            <a:r>
              <a:rPr lang="en-US" dirty="0" smtClean="0"/>
              <a:t>Part way up a </a:t>
            </a:r>
            <a:r>
              <a:rPr lang="en-US" dirty="0" err="1" smtClean="0"/>
              <a:t>clif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191000" cy="5486400"/>
          </a:xfrm>
        </p:spPr>
        <p:txBody>
          <a:bodyPr/>
          <a:lstStyle/>
          <a:p>
            <a:r>
              <a:rPr lang="en-US" dirty="0" smtClean="0"/>
              <a:t>If we measure 0 degrees on a compass, the actually point is off by the “declination”.</a:t>
            </a:r>
          </a:p>
          <a:p>
            <a:r>
              <a:rPr lang="en-US" dirty="0" smtClean="0"/>
              <a:t>We must add the declination to all our angles</a:t>
            </a:r>
          </a:p>
          <a:p>
            <a:r>
              <a:rPr lang="en-US" dirty="0" smtClean="0"/>
              <a:t>Try it and check on a 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8178"/>
            <a:ext cx="3962400" cy="52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r>
              <a:rPr lang="en-US" dirty="0" smtClean="0"/>
              <a:t>Best:</a:t>
            </a:r>
          </a:p>
          <a:p>
            <a:pPr lvl="1"/>
            <a:r>
              <a:rPr lang="en-US" dirty="0" smtClean="0"/>
              <a:t>Laser distance measuring tool</a:t>
            </a:r>
          </a:p>
          <a:p>
            <a:r>
              <a:rPr lang="en-US" dirty="0" smtClean="0"/>
              <a:t>Next best:</a:t>
            </a:r>
          </a:p>
          <a:p>
            <a:pPr lvl="1"/>
            <a:r>
              <a:rPr lang="en-US" dirty="0" smtClean="0"/>
              <a:t>A lightweight measuring tape</a:t>
            </a:r>
          </a:p>
          <a:p>
            <a:r>
              <a:rPr lang="en-US" dirty="0" smtClean="0"/>
              <a:t>Worst:</a:t>
            </a:r>
          </a:p>
          <a:p>
            <a:pPr lvl="1"/>
            <a:r>
              <a:rPr lang="en-US" dirty="0" smtClean="0"/>
              <a:t>Pacing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1" y="3886201"/>
            <a:ext cx="46608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0"/>
            <a:ext cx="27847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with a Range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95400"/>
            <a:ext cx="8715375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248400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range finder will calculate the horizontal and vertical distance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Rod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leveling rod, inclinations and horizontal distances will be incorrect</a:t>
            </a:r>
          </a:p>
          <a:p>
            <a:r>
              <a:rPr lang="en-US" dirty="0" smtClean="0"/>
              <a:t>Can also adjust later</a:t>
            </a:r>
            <a:endParaRPr lang="en-US" dirty="0"/>
          </a:p>
        </p:txBody>
      </p:sp>
      <p:pic>
        <p:nvPicPr>
          <p:cNvPr id="13314" name="Picture 2" descr="C:\Users\jg2345\AppData\Local\Microsoft\Windows\Temporary Internet Files\Content.IE5\GS3XYBFJ\The_Surveyor_-_NARA_-_2838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46501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8454" y="3810000"/>
            <a:ext cx="152400" cy="2286000"/>
          </a:xfrm>
          <a:prstGeom prst="rect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>
            <a:off x="1954654" y="3810000"/>
            <a:ext cx="469509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>
            <a:off x="1954654" y="3962400"/>
            <a:ext cx="4771292" cy="213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range finder will change from one model to another so please consult the instructions that come with the range finder.  </a:t>
            </a:r>
          </a:p>
          <a:p>
            <a:r>
              <a:rPr lang="en-US" dirty="0" smtClean="0"/>
              <a:t>Note that you are only required to find the horizontal distance for this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Bearing – direction to target (a.k.a. azimuth)</a:t>
            </a:r>
          </a:p>
          <a:p>
            <a:pPr lvl="1"/>
            <a:r>
              <a:rPr lang="en-US" dirty="0" smtClean="0"/>
              <a:t>Typically measured with a compass</a:t>
            </a:r>
          </a:p>
          <a:p>
            <a:r>
              <a:rPr lang="en-US" dirty="0" smtClean="0"/>
              <a:t>Heading – direction of travel</a:t>
            </a:r>
          </a:p>
          <a:p>
            <a:pPr lvl="1"/>
            <a:r>
              <a:rPr lang="en-US" dirty="0" smtClean="0"/>
              <a:t>Note: A GPS provides a heading while you’re moving by finding the angle between your current location and a previous one.  Because of this, it’s accuracy is poor and unreliable.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 “station” (a.k.a. benchmark) with more than adequate certainty</a:t>
            </a:r>
          </a:p>
          <a:p>
            <a:r>
              <a:rPr lang="en-US" dirty="0" smtClean="0"/>
              <a:t>“Shoot” “meets and bounds” to points</a:t>
            </a:r>
          </a:p>
          <a:p>
            <a:pPr lvl="1"/>
            <a:r>
              <a:rPr lang="en-US" dirty="0" smtClean="0"/>
              <a:t>Measure direction and distance</a:t>
            </a:r>
          </a:p>
          <a:p>
            <a:r>
              <a:rPr lang="en-US" dirty="0" smtClean="0"/>
              <a:t>Convert to coordinates</a:t>
            </a:r>
          </a:p>
          <a:p>
            <a:r>
              <a:rPr lang="en-US" dirty="0" smtClean="0"/>
              <a:t>Must use a projected system!</a:t>
            </a:r>
          </a:p>
          <a:p>
            <a:pPr lvl="1"/>
            <a:r>
              <a:rPr lang="en-US" dirty="0" smtClean="0"/>
              <a:t>E.g. UTM, State Plane</a:t>
            </a:r>
          </a:p>
          <a:p>
            <a:r>
              <a:rPr lang="en-US" dirty="0" smtClean="0"/>
              <a:t>Accuracy decreases as you move from point to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trig…</a:t>
            </a:r>
            <a:endParaRPr lang="en-US" dirty="0"/>
          </a:p>
        </p:txBody>
      </p:sp>
      <p:cxnSp>
        <p:nvCxnSpPr>
          <p:cNvPr id="5" name="Straight Arrow Connector 4"/>
          <p:cNvCxnSpPr>
            <a:endCxn id="15" idx="3"/>
          </p:cNvCxnSpPr>
          <p:nvPr/>
        </p:nvCxnSpPr>
        <p:spPr>
          <a:xfrm flipV="1">
            <a:off x="2667000" y="1928943"/>
            <a:ext cx="3397437" cy="3100257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4393" y="5181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Existing Coordinate</a:t>
            </a:r>
          </a:p>
          <a:p>
            <a:pPr algn="ctr"/>
            <a:r>
              <a:rPr lang="en-US" dirty="0" smtClean="0"/>
              <a:t>(x1,y1)</a:t>
            </a:r>
            <a:endParaRPr lang="en-US" dirty="0"/>
          </a:p>
        </p:txBody>
      </p:sp>
      <p:cxnSp>
        <p:nvCxnSpPr>
          <p:cNvPr id="11" name="Straight Connector 10"/>
          <p:cNvCxnSpPr>
            <a:stCxn id="14" idx="0"/>
            <a:endCxn id="13" idx="2"/>
          </p:cNvCxnSpPr>
          <p:nvPr/>
        </p:nvCxnSpPr>
        <p:spPr>
          <a:xfrm flipV="1">
            <a:off x="2667000" y="1821180"/>
            <a:ext cx="34831" cy="3055620"/>
          </a:xfrm>
          <a:prstGeom prst="line">
            <a:avLst/>
          </a:prstGeom>
          <a:ln w="508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7369" y="14518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19800" y="166878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  <a:endCxn id="15" idx="2"/>
          </p:cNvCxnSpPr>
          <p:nvPr/>
        </p:nvCxnSpPr>
        <p:spPr>
          <a:xfrm>
            <a:off x="2701831" y="1821180"/>
            <a:ext cx="3317969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2400" y="14366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38678" y="310973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4702034">
            <a:off x="1236060" y="3779219"/>
            <a:ext cx="2824861" cy="2499962"/>
          </a:xfrm>
          <a:prstGeom prst="pie">
            <a:avLst>
              <a:gd name="adj1" fmla="val 11537814"/>
              <a:gd name="adj2" fmla="val 143863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4876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0" y="3378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74637" y="98280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Coordinate</a:t>
            </a:r>
          </a:p>
          <a:p>
            <a:pPr algn="ctr"/>
            <a:r>
              <a:rPr lang="en-US" dirty="0" smtClean="0"/>
              <a:t>(x2,y2)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Given:</a:t>
                </a:r>
              </a:p>
              <a:p>
                <a:r>
                  <a:rPr lang="en-US" dirty="0" smtClean="0"/>
                  <a:t>- (x1,y1)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Compute:</a:t>
                </a:r>
              </a:p>
              <a:p>
                <a:r>
                  <a:rPr lang="en-US" dirty="0" smtClean="0"/>
                  <a:t>- (x2,y2)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54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39384" y="6488668"/>
            <a:ext cx="76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only works in projected systems and there will always be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has a magnetic field that has a “north pole” and a “south pole” just like typical magnets</a:t>
            </a:r>
          </a:p>
          <a:p>
            <a:r>
              <a:rPr lang="en-US" dirty="0" smtClean="0"/>
              <a:t>We can use this field and something that is magnetized to orient ourselves just about anywhere on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Compass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2089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5806" y="648866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How to use a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the “Direction of Travel-Arrow” in the direction you want to go</a:t>
            </a:r>
          </a:p>
          <a:p>
            <a:r>
              <a:rPr lang="en-US" dirty="0" smtClean="0"/>
              <a:t>Turn the compass housing to make the north arrow (red part of the compass needle) line up with the orienting needle.</a:t>
            </a:r>
          </a:p>
          <a:p>
            <a:r>
              <a:rPr lang="en-US" dirty="0" smtClean="0"/>
              <a:t>Check the direction of travel arrow again</a:t>
            </a:r>
          </a:p>
          <a:p>
            <a:r>
              <a:rPr lang="en-US" dirty="0" smtClean="0"/>
              <a:t>Record the angle that is next to the direction of travel arrow</a:t>
            </a:r>
          </a:p>
          <a:p>
            <a:r>
              <a:rPr lang="en-US" dirty="0" smtClean="0"/>
              <a:t>Add the appropriate amount of declination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Mirror-sighting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939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6099577" y="649601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Wilderness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“North” is not magnetic north</a:t>
            </a:r>
          </a:p>
          <a:p>
            <a:r>
              <a:rPr lang="en-US" dirty="0" smtClean="0"/>
              <a:t>Compasses measure magnetic north (approximately)</a:t>
            </a:r>
          </a:p>
          <a:p>
            <a:r>
              <a:rPr lang="en-US" dirty="0" smtClean="0"/>
              <a:t>See: Wiki page at: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en.wikipedia.org/wiki/Magnetic_declination</a:t>
            </a:r>
            <a:endParaRPr lang="en-US" dirty="0" smtClean="0"/>
          </a:p>
          <a:p>
            <a:pPr lvl="1"/>
            <a:r>
              <a:rPr lang="en-US" dirty="0" smtClean="0"/>
              <a:t>Check out the cool animation on how declination has changed</a:t>
            </a:r>
          </a:p>
          <a:p>
            <a:r>
              <a:rPr lang="en-US" dirty="0" smtClean="0"/>
              <a:t>Find out declination at:</a:t>
            </a:r>
          </a:p>
          <a:p>
            <a:pPr lvl="1"/>
            <a:r>
              <a:rPr lang="en-US" dirty="0"/>
              <a:t>http://www.ngdc.noaa.gov/geomag-web/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547</Words>
  <Application>Microsoft Office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Cambria Math</vt:lpstr>
      <vt:lpstr>Default Design</vt:lpstr>
      <vt:lpstr>Compass and Range Finder</vt:lpstr>
      <vt:lpstr>Definitions</vt:lpstr>
      <vt:lpstr>Basic Idea</vt:lpstr>
      <vt:lpstr>A little trig…</vt:lpstr>
      <vt:lpstr>Compasses</vt:lpstr>
      <vt:lpstr>Field Compass</vt:lpstr>
      <vt:lpstr>Finding Direction</vt:lpstr>
      <vt:lpstr>Mirror-sighting Compass</vt:lpstr>
      <vt:lpstr>Declination</vt:lpstr>
      <vt:lpstr>Declination</vt:lpstr>
      <vt:lpstr>Measuring Distance</vt:lpstr>
      <vt:lpstr>Distance with a Range Finder</vt:lpstr>
      <vt:lpstr>Leveling Rod</vt:lpstr>
      <vt:lpstr>Range Finder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97</cp:revision>
  <dcterms:created xsi:type="dcterms:W3CDTF">2008-05-04T17:53:48Z</dcterms:created>
  <dcterms:modified xsi:type="dcterms:W3CDTF">2021-09-12T16:01:04Z</dcterms:modified>
</cp:coreProperties>
</file>